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4" r:id="rId2"/>
    <p:sldId id="297" r:id="rId3"/>
    <p:sldId id="572" r:id="rId4"/>
    <p:sldId id="579" r:id="rId5"/>
    <p:sldId id="580" r:id="rId6"/>
    <p:sldId id="581" r:id="rId7"/>
    <p:sldId id="582" r:id="rId8"/>
    <p:sldId id="583" r:id="rId9"/>
    <p:sldId id="590" r:id="rId10"/>
    <p:sldId id="586" r:id="rId11"/>
    <p:sldId id="587" r:id="rId12"/>
    <p:sldId id="591" r:id="rId13"/>
    <p:sldId id="584" r:id="rId14"/>
    <p:sldId id="592" r:id="rId15"/>
    <p:sldId id="585" r:id="rId16"/>
    <p:sldId id="5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2"/>
    <p:restoredTop sz="96197"/>
  </p:normalViewPr>
  <p:slideViewPr>
    <p:cSldViewPr snapToGrid="0" snapToObjects="1">
      <p:cViewPr>
        <p:scale>
          <a:sx n="160" d="100"/>
          <a:sy n="1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0330E-329B-1641-AAE3-63D654B9AE75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E98C-EFB3-9244-A271-99FBB12E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3006-3A43-3042-8BD4-3FCF7583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8ECBA-99E5-B24F-912E-B2DBA77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6E83-C269-1E4C-AE9D-A0C2E0F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F7BB-B792-9A48-A90B-E4D4A3BE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E655-F3DD-2C4D-A353-4245FEE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AB8-3601-5A44-93B6-199C243B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928D0-912F-954D-B566-F75F4141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10BA-D406-5A47-8C65-E4FC56E2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A6F3-F6E9-3647-A6E3-18BFFA4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4099-4E90-4446-8457-B2D958AF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E7CFF2-5267-D346-B4D6-525B2ED9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9D51-F56B-0B4E-A917-B674FF7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78FD-ED6C-C04D-A434-6EE50713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1D-8502-784A-BFED-EE7551C1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D7AE-EB01-854D-BD43-BBAE9748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2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0C8D-1F3F-384B-BAEC-3555C2B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6949-5124-A248-9C73-72589CA2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4B91-F661-0A4B-8FBA-6DB1BE7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2AD-7441-CE4F-AAC1-43A2802C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58FE-D705-7F40-A8C1-B7D1C48C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2D2-4C30-FD4D-8A80-1F39F14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0191C-4B65-EA4E-AD9C-DD841C92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A294-FA17-FF48-8F89-7650DE4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8CDB-2A62-2D44-9B10-1709D394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AFCD-F15C-5F43-8B07-10CD872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0A3D-FC1E-5749-AB73-B3CC86F0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D2AF-BEA6-844A-83BC-800B497A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299F-BE31-BD45-9DE7-48CABB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7720-E02D-1A4D-B610-6BB7945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6E43-0B38-6043-B049-DC6956BA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2ECE-2395-F84D-AAD3-0E63390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BCC-52EE-544E-851B-56A9FF36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E1FFE-B4AF-AD4E-B7EC-D8DBB6A9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CCE0-BDC2-DE43-85B1-80055B0A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8E2-6CCA-E84B-AB48-215A7D13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CE907-4E46-6741-B557-0BF5FA3C8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BC2B-53F4-B149-9BDE-99C0F0D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AA7CB-D062-5A40-B85E-8C148E1C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2ABA0-DBA6-D041-9EA5-F5D071E5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D51F-2689-444B-9D07-ACBAD8B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6CC3-28B6-3746-B6FD-E94A778B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6C22E-2B14-3649-AAA9-289C48E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1C9BB-05FA-9C44-A3AA-7171C69D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89A83-AF00-7E47-84A3-920EF5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FD56E-01DF-4B47-8BF8-C1EA43FE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6A31-6156-B64E-9ABA-24DA8FE6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DAF-9BA4-6C45-AE8E-B8D7C17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DD9-D8CE-254A-94C9-9883D7A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4C24-2E06-934B-8864-E363C82C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92D30-5EF1-5644-9BB4-7663BA6F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C1831-17A2-ED45-AC69-E5149DDA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E546-903C-9849-A43F-9F89302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6442-3BDE-F64C-9EF1-425A2D84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069E4-A779-334C-BBC2-CB861FC55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84AB-1059-434C-B1BD-16697DE2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CEA6-A042-E446-82BE-947C40B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60DB-6367-954D-AF64-741EA4F0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86CA5-5F09-D64B-B963-5F498D0D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DD42-E225-2949-8889-3E8C80CF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DC53-7508-3841-B4F5-8C7D178E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B4C7-6568-4C46-94CF-15F911C18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EE206-A443-5746-AF6E-898E3495BDB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80BE-1529-8B43-9177-2845A398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7DC-7C80-954F-AB50-BEAE33F32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7128-7932-4E4D-9D36-C32CC36B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13 Convolutional neural networks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5343-9BA4-819E-4D9D-3604BF05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Convolution:</a:t>
            </a:r>
            <a:br>
              <a:rPr lang="en-US" dirty="0"/>
            </a:br>
            <a:r>
              <a:rPr lang="en-US" dirty="0"/>
              <a:t>inner product input with “kernel” </a:t>
            </a:r>
            <a:br>
              <a:rPr lang="en-US" dirty="0"/>
            </a:br>
            <a:r>
              <a:rPr lang="en-US" dirty="0"/>
              <a:t>at every possible offset</a:t>
            </a:r>
          </a:p>
        </p:txBody>
      </p:sp>
      <p:pic>
        <p:nvPicPr>
          <p:cNvPr id="4098" name="Picture 2" descr="Kernels (Filters) in convolutional neural network (CNN), Let's talk about  them. | by Rahul Kadam | CodeX | Medium">
            <a:extLst>
              <a:ext uri="{FF2B5EF4-FFF2-40B4-BE49-F238E27FC236}">
                <a16:creationId xmlns:a16="http://schemas.microsoft.com/office/drawing/2014/main" id="{427BDBE5-75B1-8082-3C5E-9F9FAE52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3" y="2155637"/>
            <a:ext cx="7461861" cy="31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7C4A3D-64BC-16D8-9A07-2F548E2AD5D6}"/>
              </a:ext>
            </a:extLst>
          </p:cNvPr>
          <p:cNvSpPr txBox="1">
            <a:spLocks/>
          </p:cNvSpPr>
          <p:nvPr/>
        </p:nvSpPr>
        <p:spPr>
          <a:xfrm>
            <a:off x="7640663" y="5532437"/>
            <a:ext cx="416387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Convolution kernels are usually much smaller than the input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4B58-F931-5848-079F-D95339BB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B63EA-B397-83F3-8AA0-1651800192A5}"/>
              </a:ext>
            </a:extLst>
          </p:cNvPr>
          <p:cNvSpPr/>
          <p:nvPr/>
        </p:nvSpPr>
        <p:spPr>
          <a:xfrm>
            <a:off x="363129" y="6308209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deeplizard.com</a:t>
            </a:r>
            <a:r>
              <a:rPr lang="en-US" dirty="0"/>
              <a:t>/resource/pavq7noze2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5E5C-7713-35B9-498B-74B44F95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6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9ABD0-1FAF-A859-0C9C-92A0DF94B580}"/>
              </a:ext>
            </a:extLst>
          </p:cNvPr>
          <p:cNvSpPr/>
          <p:nvPr/>
        </p:nvSpPr>
        <p:spPr>
          <a:xfrm>
            <a:off x="7076661" y="6308209"/>
            <a:ext cx="566785" cy="16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2406E-3B63-CD93-8F82-54581D51F1C3}"/>
              </a:ext>
            </a:extLst>
          </p:cNvPr>
          <p:cNvSpPr/>
          <p:nvPr/>
        </p:nvSpPr>
        <p:spPr>
          <a:xfrm>
            <a:off x="7076661" y="6471895"/>
            <a:ext cx="566785" cy="163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85829-5313-D252-0270-635FB96C2AC4}"/>
              </a:ext>
            </a:extLst>
          </p:cNvPr>
          <p:cNvSpPr/>
          <p:nvPr/>
        </p:nvSpPr>
        <p:spPr>
          <a:xfrm>
            <a:off x="7076661" y="6623941"/>
            <a:ext cx="566785" cy="163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4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1900-06CD-B7C2-67C3-3C180AB6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0AF1-3D18-6705-AEB3-B0ACBC8D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kernel/products are small, they can preserve most of the signal even after some distortions.</a:t>
            </a:r>
          </a:p>
          <a:p>
            <a:r>
              <a:rPr lang="en-US" dirty="0"/>
              <a:t>This will tend to make the solution that is found sensitive across a broader range of input variability   (generalization is good)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CAC3A-4489-548E-2C26-1F6F789B6F74}"/>
              </a:ext>
            </a:extLst>
          </p:cNvPr>
          <p:cNvSpPr/>
          <p:nvPr/>
        </p:nvSpPr>
        <p:spPr>
          <a:xfrm>
            <a:off x="2391904" y="467594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870FD-9377-4C8D-52DA-35AB4C07A90C}"/>
              </a:ext>
            </a:extLst>
          </p:cNvPr>
          <p:cNvSpPr/>
          <p:nvPr/>
        </p:nvSpPr>
        <p:spPr>
          <a:xfrm>
            <a:off x="1549830" y="441701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3B693-F200-613B-7660-A4DB3D24D10F}"/>
              </a:ext>
            </a:extLst>
          </p:cNvPr>
          <p:cNvSpPr/>
          <p:nvPr/>
        </p:nvSpPr>
        <p:spPr>
          <a:xfrm>
            <a:off x="1797803" y="467594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EA96D-F88B-A8F0-4E8F-5F18D8362CAE}"/>
              </a:ext>
            </a:extLst>
          </p:cNvPr>
          <p:cNvSpPr/>
          <p:nvPr/>
        </p:nvSpPr>
        <p:spPr>
          <a:xfrm>
            <a:off x="2097437" y="493370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DD991-5188-885C-5704-8FC5C3DBEE0C}"/>
              </a:ext>
            </a:extLst>
          </p:cNvPr>
          <p:cNvSpPr/>
          <p:nvPr/>
        </p:nvSpPr>
        <p:spPr>
          <a:xfrm>
            <a:off x="2345410" y="5181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3411F-FCD4-D8E5-4636-E84E2FEDFFCC}"/>
              </a:ext>
            </a:extLst>
          </p:cNvPr>
          <p:cNvSpPr/>
          <p:nvPr/>
        </p:nvSpPr>
        <p:spPr>
          <a:xfrm>
            <a:off x="2593383" y="540390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B48D3-E1EE-0D98-ED75-C6405D65BD84}"/>
              </a:ext>
            </a:extLst>
          </p:cNvPr>
          <p:cNvSpPr/>
          <p:nvPr/>
        </p:nvSpPr>
        <p:spPr>
          <a:xfrm>
            <a:off x="1802969" y="5181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6F110-7204-A8D5-60FF-7FE5545112E3}"/>
              </a:ext>
            </a:extLst>
          </p:cNvPr>
          <p:cNvSpPr/>
          <p:nvPr/>
        </p:nvSpPr>
        <p:spPr>
          <a:xfrm>
            <a:off x="1549829" y="542965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58F3B4-8BA1-19E3-752C-EE117DF11A02}"/>
              </a:ext>
            </a:extLst>
          </p:cNvPr>
          <p:cNvSpPr/>
          <p:nvPr/>
        </p:nvSpPr>
        <p:spPr>
          <a:xfrm>
            <a:off x="2645046" y="441701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A63D6-A7A4-CD13-622E-D3C2ADC12579}"/>
              </a:ext>
            </a:extLst>
          </p:cNvPr>
          <p:cNvSpPr/>
          <p:nvPr/>
        </p:nvSpPr>
        <p:spPr>
          <a:xfrm>
            <a:off x="2841356" y="563591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9E3C37-24F3-15CB-0D3A-231EA5BFCED9}"/>
              </a:ext>
            </a:extLst>
          </p:cNvPr>
          <p:cNvSpPr/>
          <p:nvPr/>
        </p:nvSpPr>
        <p:spPr>
          <a:xfrm>
            <a:off x="1301856" y="567762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87F5E-8075-2163-CFB7-1EAB61CFEC82}"/>
              </a:ext>
            </a:extLst>
          </p:cNvPr>
          <p:cNvSpPr/>
          <p:nvPr/>
        </p:nvSpPr>
        <p:spPr>
          <a:xfrm>
            <a:off x="1270858" y="416904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4B3230-04B6-4BAD-9F5B-03DED66CFF8B}"/>
              </a:ext>
            </a:extLst>
          </p:cNvPr>
          <p:cNvSpPr/>
          <p:nvPr/>
        </p:nvSpPr>
        <p:spPr>
          <a:xfrm>
            <a:off x="2893019" y="414602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8DCEE6-C420-B03A-FDAE-439934902F88}"/>
              </a:ext>
            </a:extLst>
          </p:cNvPr>
          <p:cNvSpPr/>
          <p:nvPr/>
        </p:nvSpPr>
        <p:spPr>
          <a:xfrm>
            <a:off x="5086020" y="470464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03DF7A-4D4A-577A-29F2-B62CB7887A15}"/>
              </a:ext>
            </a:extLst>
          </p:cNvPr>
          <p:cNvSpPr/>
          <p:nvPr/>
        </p:nvSpPr>
        <p:spPr>
          <a:xfrm>
            <a:off x="4032925" y="442882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E54CEC-6668-9961-934E-91C006AF7CC8}"/>
              </a:ext>
            </a:extLst>
          </p:cNvPr>
          <p:cNvSpPr/>
          <p:nvPr/>
        </p:nvSpPr>
        <p:spPr>
          <a:xfrm>
            <a:off x="4548519" y="470320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D426A8-7233-FB4B-5288-6400CAB7E6AE}"/>
              </a:ext>
            </a:extLst>
          </p:cNvPr>
          <p:cNvSpPr/>
          <p:nvPr/>
        </p:nvSpPr>
        <p:spPr>
          <a:xfrm>
            <a:off x="4814800" y="495261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0258B3-9685-ECBC-0893-03FA30869A7D}"/>
              </a:ext>
            </a:extLst>
          </p:cNvPr>
          <p:cNvSpPr/>
          <p:nvPr/>
        </p:nvSpPr>
        <p:spPr>
          <a:xfrm>
            <a:off x="5071707" y="521038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A6B9B1-5E9B-11E2-3920-567C06A0656D}"/>
              </a:ext>
            </a:extLst>
          </p:cNvPr>
          <p:cNvSpPr/>
          <p:nvPr/>
        </p:nvSpPr>
        <p:spPr>
          <a:xfrm>
            <a:off x="5571643" y="547225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4F917F-EEF9-4D87-93EA-BEACA0D9A790}"/>
              </a:ext>
            </a:extLst>
          </p:cNvPr>
          <p:cNvSpPr/>
          <p:nvPr/>
        </p:nvSpPr>
        <p:spPr>
          <a:xfrm>
            <a:off x="4548520" y="521038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14CF6F-8A63-6EA9-F9B9-659771E7B80C}"/>
              </a:ext>
            </a:extLst>
          </p:cNvPr>
          <p:cNvSpPr/>
          <p:nvPr/>
        </p:nvSpPr>
        <p:spPr>
          <a:xfrm>
            <a:off x="4529544" y="547225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CA347-916D-CF24-D7BC-6AE053DC05EC}"/>
              </a:ext>
            </a:extLst>
          </p:cNvPr>
          <p:cNvSpPr/>
          <p:nvPr/>
        </p:nvSpPr>
        <p:spPr>
          <a:xfrm>
            <a:off x="5086019" y="444687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788172-6CD8-46FE-8FFE-6CC84D10E564}"/>
              </a:ext>
            </a:extLst>
          </p:cNvPr>
          <p:cNvSpPr/>
          <p:nvPr/>
        </p:nvSpPr>
        <p:spPr>
          <a:xfrm>
            <a:off x="5824783" y="570427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E619C1-9746-1CE6-7847-FAA5A8A962F1}"/>
              </a:ext>
            </a:extLst>
          </p:cNvPr>
          <p:cNvSpPr/>
          <p:nvPr/>
        </p:nvSpPr>
        <p:spPr>
          <a:xfrm>
            <a:off x="4280898" y="572023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1B6FB3-FBAD-AA77-9764-2AA2E75DA9B1}"/>
              </a:ext>
            </a:extLst>
          </p:cNvPr>
          <p:cNvSpPr/>
          <p:nvPr/>
        </p:nvSpPr>
        <p:spPr>
          <a:xfrm>
            <a:off x="3758302" y="418084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85530-0078-ACA2-4434-AB40C1AB61CD}"/>
              </a:ext>
            </a:extLst>
          </p:cNvPr>
          <p:cNvSpPr/>
          <p:nvPr/>
        </p:nvSpPr>
        <p:spPr>
          <a:xfrm>
            <a:off x="5347579" y="419532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591C6-5B46-6121-CB76-D4298FD985CA}"/>
              </a:ext>
            </a:extLst>
          </p:cNvPr>
          <p:cNvSpPr/>
          <p:nvPr/>
        </p:nvSpPr>
        <p:spPr>
          <a:xfrm>
            <a:off x="7912513" y="471674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D05D9F-B240-A136-1CE1-F9473F57696F}"/>
              </a:ext>
            </a:extLst>
          </p:cNvPr>
          <p:cNvSpPr/>
          <p:nvPr/>
        </p:nvSpPr>
        <p:spPr>
          <a:xfrm>
            <a:off x="7070439" y="445781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B82BBE-3014-8F09-24B0-703FC52A6C62}"/>
              </a:ext>
            </a:extLst>
          </p:cNvPr>
          <p:cNvSpPr/>
          <p:nvPr/>
        </p:nvSpPr>
        <p:spPr>
          <a:xfrm>
            <a:off x="7318412" y="471674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09E51E-0B6F-95CB-FE7C-DAA6DEF8D1FE}"/>
              </a:ext>
            </a:extLst>
          </p:cNvPr>
          <p:cNvSpPr/>
          <p:nvPr/>
        </p:nvSpPr>
        <p:spPr>
          <a:xfrm>
            <a:off x="7618046" y="497450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2E19D7-2897-CC7E-8452-6404A3C43F3E}"/>
              </a:ext>
            </a:extLst>
          </p:cNvPr>
          <p:cNvSpPr/>
          <p:nvPr/>
        </p:nvSpPr>
        <p:spPr>
          <a:xfrm>
            <a:off x="7866019" y="522248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C29845-67A0-901A-D773-23980A720600}"/>
              </a:ext>
            </a:extLst>
          </p:cNvPr>
          <p:cNvSpPr/>
          <p:nvPr/>
        </p:nvSpPr>
        <p:spPr>
          <a:xfrm>
            <a:off x="8113992" y="544470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5EC1BF-8DAD-EEE8-9B11-4A0CEE911094}"/>
              </a:ext>
            </a:extLst>
          </p:cNvPr>
          <p:cNvSpPr/>
          <p:nvPr/>
        </p:nvSpPr>
        <p:spPr>
          <a:xfrm>
            <a:off x="7323578" y="5222481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AB761C-5F98-32E6-9288-EE5D3BCA5CB0}"/>
              </a:ext>
            </a:extLst>
          </p:cNvPr>
          <p:cNvSpPr/>
          <p:nvPr/>
        </p:nvSpPr>
        <p:spPr>
          <a:xfrm>
            <a:off x="7070438" y="547045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87B0C3-91D3-688F-BEC7-06DE30186C61}"/>
              </a:ext>
            </a:extLst>
          </p:cNvPr>
          <p:cNvSpPr/>
          <p:nvPr/>
        </p:nvSpPr>
        <p:spPr>
          <a:xfrm>
            <a:off x="8165655" y="445781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F78DA7-B714-8BEA-E8C3-D14E9B66B323}"/>
              </a:ext>
            </a:extLst>
          </p:cNvPr>
          <p:cNvSpPr/>
          <p:nvPr/>
        </p:nvSpPr>
        <p:spPr>
          <a:xfrm>
            <a:off x="8361965" y="567671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3E6475-DE41-D249-EE0F-63FF27F9B244}"/>
              </a:ext>
            </a:extLst>
          </p:cNvPr>
          <p:cNvSpPr/>
          <p:nvPr/>
        </p:nvSpPr>
        <p:spPr>
          <a:xfrm>
            <a:off x="6822465" y="5718427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2A0A67-9BD3-B066-2E11-933652D07D99}"/>
              </a:ext>
            </a:extLst>
          </p:cNvPr>
          <p:cNvSpPr/>
          <p:nvPr/>
        </p:nvSpPr>
        <p:spPr>
          <a:xfrm>
            <a:off x="6791467" y="420984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4EA7B-1649-FB8D-7AAF-D2B69D84CDFF}"/>
              </a:ext>
            </a:extLst>
          </p:cNvPr>
          <p:cNvSpPr/>
          <p:nvPr/>
        </p:nvSpPr>
        <p:spPr>
          <a:xfrm>
            <a:off x="8413628" y="418682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94A32F-9354-91BD-A00A-3A981064B509}"/>
              </a:ext>
            </a:extLst>
          </p:cNvPr>
          <p:cNvSpPr/>
          <p:nvPr/>
        </p:nvSpPr>
        <p:spPr>
          <a:xfrm>
            <a:off x="10606629" y="474544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0393B9-344A-3E87-F633-29C033D97399}"/>
              </a:ext>
            </a:extLst>
          </p:cNvPr>
          <p:cNvSpPr/>
          <p:nvPr/>
        </p:nvSpPr>
        <p:spPr>
          <a:xfrm>
            <a:off x="9553534" y="4469623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71857A-F439-6CBB-7030-A8530471CEA1}"/>
              </a:ext>
            </a:extLst>
          </p:cNvPr>
          <p:cNvSpPr/>
          <p:nvPr/>
        </p:nvSpPr>
        <p:spPr>
          <a:xfrm>
            <a:off x="10069128" y="474400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045C92-76E1-5BCC-7CB6-1C4E75F2B181}"/>
              </a:ext>
            </a:extLst>
          </p:cNvPr>
          <p:cNvSpPr/>
          <p:nvPr/>
        </p:nvSpPr>
        <p:spPr>
          <a:xfrm>
            <a:off x="10335409" y="499341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F16F1C-7A08-4BEA-CD57-299CE5D05F55}"/>
              </a:ext>
            </a:extLst>
          </p:cNvPr>
          <p:cNvSpPr/>
          <p:nvPr/>
        </p:nvSpPr>
        <p:spPr>
          <a:xfrm>
            <a:off x="10592316" y="525118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E7728C-967A-4CEA-B849-8EEA25C7A85F}"/>
              </a:ext>
            </a:extLst>
          </p:cNvPr>
          <p:cNvSpPr/>
          <p:nvPr/>
        </p:nvSpPr>
        <p:spPr>
          <a:xfrm>
            <a:off x="11092252" y="551305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D3032F-62C7-ED6F-6BFF-023D070405F4}"/>
              </a:ext>
            </a:extLst>
          </p:cNvPr>
          <p:cNvSpPr/>
          <p:nvPr/>
        </p:nvSpPr>
        <p:spPr>
          <a:xfrm>
            <a:off x="10069129" y="525118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641ABE-6FDA-C7DC-9E95-479D368B1744}"/>
              </a:ext>
            </a:extLst>
          </p:cNvPr>
          <p:cNvSpPr/>
          <p:nvPr/>
        </p:nvSpPr>
        <p:spPr>
          <a:xfrm>
            <a:off x="10050153" y="551305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F19D99-7CA1-643F-1D23-1AEECDED311B}"/>
              </a:ext>
            </a:extLst>
          </p:cNvPr>
          <p:cNvSpPr/>
          <p:nvPr/>
        </p:nvSpPr>
        <p:spPr>
          <a:xfrm>
            <a:off x="10606628" y="4487679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4341A3-8F41-59E5-F488-0ED22FCA106E}"/>
              </a:ext>
            </a:extLst>
          </p:cNvPr>
          <p:cNvSpPr/>
          <p:nvPr/>
        </p:nvSpPr>
        <p:spPr>
          <a:xfrm>
            <a:off x="11345392" y="5745074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9D6097-3F1A-2626-3BC2-535C3B30AB4E}"/>
              </a:ext>
            </a:extLst>
          </p:cNvPr>
          <p:cNvSpPr/>
          <p:nvPr/>
        </p:nvSpPr>
        <p:spPr>
          <a:xfrm>
            <a:off x="9801507" y="5761032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2AB353-AB48-2DA5-5AFE-16C2E968F625}"/>
              </a:ext>
            </a:extLst>
          </p:cNvPr>
          <p:cNvSpPr/>
          <p:nvPr/>
        </p:nvSpPr>
        <p:spPr>
          <a:xfrm>
            <a:off x="9278911" y="4221650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4F7A91-11CC-B38F-454C-5ECB7D5C7F92}"/>
              </a:ext>
            </a:extLst>
          </p:cNvPr>
          <p:cNvSpPr/>
          <p:nvPr/>
        </p:nvSpPr>
        <p:spPr>
          <a:xfrm>
            <a:off x="10868188" y="4236126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965A70-AD33-CC1D-FAA2-88A69CC557A3}"/>
              </a:ext>
            </a:extLst>
          </p:cNvPr>
          <p:cNvSpPr/>
          <p:nvPr/>
        </p:nvSpPr>
        <p:spPr>
          <a:xfrm>
            <a:off x="6772740" y="4186974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727CC6-B775-5F4B-41D0-F32358122E53}"/>
              </a:ext>
            </a:extLst>
          </p:cNvPr>
          <p:cNvSpPr/>
          <p:nvPr/>
        </p:nvSpPr>
        <p:spPr>
          <a:xfrm>
            <a:off x="7052131" y="4453474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D30499-DC48-FEDA-3D28-1E2B7F230C56}"/>
              </a:ext>
            </a:extLst>
          </p:cNvPr>
          <p:cNvSpPr/>
          <p:nvPr/>
        </p:nvSpPr>
        <p:spPr>
          <a:xfrm>
            <a:off x="7369343" y="4707411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18B50D-CFC0-48CA-26C2-9382C31B382F}"/>
              </a:ext>
            </a:extLst>
          </p:cNvPr>
          <p:cNvSpPr/>
          <p:nvPr/>
        </p:nvSpPr>
        <p:spPr>
          <a:xfrm>
            <a:off x="7608834" y="4961348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1BA779-D045-29BE-4B9A-155A7F4C5727}"/>
              </a:ext>
            </a:extLst>
          </p:cNvPr>
          <p:cNvSpPr/>
          <p:nvPr/>
        </p:nvSpPr>
        <p:spPr>
          <a:xfrm>
            <a:off x="7849259" y="5215285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4EDA622-239A-0B62-4FCD-DAA5F6B035CA}"/>
              </a:ext>
            </a:extLst>
          </p:cNvPr>
          <p:cNvSpPr/>
          <p:nvPr/>
        </p:nvSpPr>
        <p:spPr>
          <a:xfrm>
            <a:off x="8088161" y="5397935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274D49-59FB-F9E0-04BF-5F41C7015BA1}"/>
              </a:ext>
            </a:extLst>
          </p:cNvPr>
          <p:cNvSpPr/>
          <p:nvPr/>
        </p:nvSpPr>
        <p:spPr>
          <a:xfrm>
            <a:off x="9274167" y="4199536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EB659E-1006-A7ED-5CC9-49C1E831BCE8}"/>
              </a:ext>
            </a:extLst>
          </p:cNvPr>
          <p:cNvSpPr/>
          <p:nvPr/>
        </p:nvSpPr>
        <p:spPr>
          <a:xfrm>
            <a:off x="10085281" y="4735652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3DA9F7-D060-4EA7-DC8D-6A8B7609DD1C}"/>
              </a:ext>
            </a:extLst>
          </p:cNvPr>
          <p:cNvSpPr/>
          <p:nvPr/>
        </p:nvSpPr>
        <p:spPr>
          <a:xfrm>
            <a:off x="10342179" y="4991977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397247-479E-DF27-B0CB-BE2AB9FE8F3F}"/>
              </a:ext>
            </a:extLst>
          </p:cNvPr>
          <p:cNvSpPr/>
          <p:nvPr/>
        </p:nvSpPr>
        <p:spPr>
          <a:xfrm>
            <a:off x="11065991" y="5499157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856C1-A86A-53C2-F83F-102A446E3A40}"/>
              </a:ext>
            </a:extLst>
          </p:cNvPr>
          <p:cNvSpPr/>
          <p:nvPr/>
        </p:nvSpPr>
        <p:spPr>
          <a:xfrm>
            <a:off x="3372044" y="6476608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08F876-5C08-9017-C500-2813149B70B9}"/>
              </a:ext>
            </a:extLst>
          </p:cNvPr>
          <p:cNvSpPr/>
          <p:nvPr/>
        </p:nvSpPr>
        <p:spPr>
          <a:xfrm>
            <a:off x="3097421" y="6228635"/>
            <a:ext cx="247973" cy="24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8663BF-FE50-82A3-8BAB-CC803418C34B}"/>
              </a:ext>
            </a:extLst>
          </p:cNvPr>
          <p:cNvSpPr/>
          <p:nvPr/>
        </p:nvSpPr>
        <p:spPr>
          <a:xfrm>
            <a:off x="3092677" y="6206521"/>
            <a:ext cx="519022" cy="507875"/>
          </a:xfrm>
          <a:prstGeom prst="rect">
            <a:avLst/>
          </a:prstGeom>
          <a:solidFill>
            <a:srgbClr val="FF9300">
              <a:alpha val="3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64F-4915-5C48-4481-B132BE2A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fully-connected, use an ensemble of (initially random-kernel) convolution layers</a:t>
            </a:r>
          </a:p>
        </p:txBody>
      </p:sp>
      <p:pic>
        <p:nvPicPr>
          <p:cNvPr id="2052" name="Picture 4" descr="Convolutional Neural Networks (CNN) in a Brief - DEV Community">
            <a:extLst>
              <a:ext uri="{FF2B5EF4-FFF2-40B4-BE49-F238E27FC236}">
                <a16:creationId xmlns:a16="http://schemas.microsoft.com/office/drawing/2014/main" id="{77DED6EF-45F1-7E5E-0031-A67C6093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725"/>
            <a:ext cx="12192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4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C7B-1862-A47A-B3F9-3D2E5F1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virtues: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3CE8-FE06-C9A6-18B0-935B513E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Enforces </a:t>
            </a:r>
            <a:r>
              <a:rPr lang="en-US" b="1" dirty="0"/>
              <a:t>sparse connectivity </a:t>
            </a:r>
            <a:r>
              <a:rPr lang="en-US" dirty="0"/>
              <a:t>on input layers ( this makes the layers easier to train)</a:t>
            </a:r>
          </a:p>
          <a:p>
            <a:r>
              <a:rPr lang="en-US" b="1" dirty="0"/>
              <a:t>Parameter sharing</a:t>
            </a:r>
            <a:r>
              <a:rPr lang="en-US" dirty="0"/>
              <a:t>: Weights in the input layers have effects on / can benefit / can benefit from data in the entire image; patterns learned in one part of the image will trigger the same neurons shifted to other parts of the image</a:t>
            </a:r>
          </a:p>
          <a:p>
            <a:r>
              <a:rPr lang="en-US" b="1" dirty="0"/>
              <a:t>Equivariance</a:t>
            </a:r>
            <a:r>
              <a:rPr lang="en-US" dirty="0"/>
              <a:t> (symmetry preservation): Signals shifted by translations will trigger the same neurons because of the math, not because they have been trained to do 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9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00C-6CC7-B54C-88C9-F126C49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30" y="149122"/>
            <a:ext cx="10515600" cy="1325563"/>
          </a:xfrm>
        </p:spPr>
        <p:txBody>
          <a:bodyPr/>
          <a:lstStyle/>
          <a:p>
            <a:r>
              <a:rPr lang="en-US" dirty="0"/>
              <a:t>Later layers use results of convolution. </a:t>
            </a:r>
            <a:br>
              <a:rPr lang="en-US" dirty="0"/>
            </a:br>
            <a:r>
              <a:rPr lang="en-US" dirty="0"/>
              <a:t>Convolution kernels are subject to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4028-0EC9-32A1-5276-7FAAF3F6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volutional neural networks - ScienceDirect">
            <a:extLst>
              <a:ext uri="{FF2B5EF4-FFF2-40B4-BE49-F238E27FC236}">
                <a16:creationId xmlns:a16="http://schemas.microsoft.com/office/drawing/2014/main" id="{0D42E1FC-E7FA-CE96-F662-F980340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0" y="1518596"/>
            <a:ext cx="8963422" cy="51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559D9-E347-5E9B-EC2C-56FF44277812}"/>
              </a:ext>
            </a:extLst>
          </p:cNvPr>
          <p:cNvSpPr txBox="1">
            <a:spLocks/>
          </p:cNvSpPr>
          <p:nvPr/>
        </p:nvSpPr>
        <p:spPr>
          <a:xfrm>
            <a:off x="4928460" y="3188628"/>
            <a:ext cx="6781802" cy="1026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Handful of other resolution-manipulating operations used along with convolution layers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6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FA6B-C0EC-42C5-FA77-4CA6F875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B03D344D-026D-E95E-DAAE-96229509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3" y="365125"/>
            <a:ext cx="11633714" cy="63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4EB8-6EB9-BA49-9A78-2CC5976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hours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FED5-1DCE-3149-A69C-61736542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•office hours Monday 2pm (WT, zoom + </a:t>
            </a:r>
            <a:r>
              <a:rPr lang="en-US" dirty="0" err="1"/>
              <a:t>Crerar</a:t>
            </a:r>
            <a:r>
              <a:rPr lang="en-US" dirty="0"/>
              <a:t> 356) </a:t>
            </a:r>
          </a:p>
          <a:p>
            <a:r>
              <a:rPr lang="en-US" dirty="0"/>
              <a:t>•office hours Wednesday 2pm (</a:t>
            </a:r>
            <a:r>
              <a:rPr lang="en-US" dirty="0" err="1"/>
              <a:t>Jiacheng</a:t>
            </a:r>
            <a:r>
              <a:rPr lang="en-US" dirty="0"/>
              <a:t>, zoom)</a:t>
            </a:r>
          </a:p>
          <a:p>
            <a:r>
              <a:rPr lang="en-US" dirty="0"/>
              <a:t>•office hours Thursday 2pm (Sherry, zoom)</a:t>
            </a:r>
          </a:p>
          <a:p>
            <a:r>
              <a:rPr lang="en-US" dirty="0"/>
              <a:t>•office hours Friday 2pm (WT, </a:t>
            </a:r>
            <a:r>
              <a:rPr lang="en-US" dirty="0" err="1"/>
              <a:t>Crerar</a:t>
            </a:r>
            <a:r>
              <a:rPr lang="en-US" dirty="0"/>
              <a:t> 257)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attack is to add nonlinearity + layers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p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FE6376-BD0B-CF7A-1C0D-2626DC6A27C9}"/>
              </a:ext>
            </a:extLst>
          </p:cNvPr>
          <p:cNvSpPr/>
          <p:nvPr/>
        </p:nvSpPr>
        <p:spPr>
          <a:xfrm>
            <a:off x="3907779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" pitchFamily="2" charset="0"/>
              </a:rPr>
              <a:t>Σ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DF7D4-4683-D19A-29AC-007F40557BBC}"/>
              </a:ext>
            </a:extLst>
          </p:cNvPr>
          <p:cNvSpPr/>
          <p:nvPr/>
        </p:nvSpPr>
        <p:spPr>
          <a:xfrm>
            <a:off x="4795674" y="397939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" pitchFamily="2" charset="0"/>
              </a:rPr>
              <a:t>f</a:t>
            </a:r>
            <a:endParaRPr lang="en-US" sz="36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2801223" y="2574668"/>
            <a:ext cx="1204078" cy="14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>
            <a:off x="2801223" y="3236278"/>
            <a:ext cx="1078648" cy="8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11163" y="4006902"/>
            <a:ext cx="1096616" cy="2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4364711"/>
            <a:ext cx="1092602" cy="3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829131" y="4454480"/>
            <a:ext cx="1176170" cy="152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/>
              <p:nvPr/>
            </p:nvSpPr>
            <p:spPr>
              <a:xfrm>
                <a:off x="5938339" y="3979399"/>
                <a:ext cx="665922" cy="5565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8B03A-1BED-CD3C-5E36-2C30C43D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39" y="3979399"/>
                <a:ext cx="665922" cy="556592"/>
              </a:xfrm>
              <a:prstGeom prst="ellipse">
                <a:avLst/>
              </a:prstGeom>
              <a:blipFill>
                <a:blip r:embed="rId2"/>
                <a:stretch>
                  <a:fillRect t="-15217" b="-26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1BCC4-7C6A-1272-5190-2ABDDDF1F01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526596" y="4257695"/>
            <a:ext cx="26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48B1B-4D96-8375-AA9A-F58957B68B56}"/>
              </a:ext>
            </a:extLst>
          </p:cNvPr>
          <p:cNvCxnSpPr>
            <a:cxnSpLocks/>
          </p:cNvCxnSpPr>
          <p:nvPr/>
        </p:nvCxnSpPr>
        <p:spPr>
          <a:xfrm>
            <a:off x="5461596" y="4231714"/>
            <a:ext cx="26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36C1-8D0E-E973-D8D1-5B001216FA98}"/>
              </a:ext>
            </a:extLst>
          </p:cNvPr>
          <p:cNvSpPr/>
          <p:nvPr/>
        </p:nvSpPr>
        <p:spPr>
          <a:xfrm>
            <a:off x="2912225" y="312209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81B9F-82C7-7A34-4244-A6FC286A1577}"/>
              </a:ext>
            </a:extLst>
          </p:cNvPr>
          <p:cNvSpPr/>
          <p:nvPr/>
        </p:nvSpPr>
        <p:spPr>
          <a:xfrm>
            <a:off x="3145310" y="274362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8A7E0-1EEC-53D4-78B7-A4951BEFE61E}"/>
              </a:ext>
            </a:extLst>
          </p:cNvPr>
          <p:cNvSpPr/>
          <p:nvPr/>
        </p:nvSpPr>
        <p:spPr>
          <a:xfrm>
            <a:off x="2955759" y="3704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24C98-C56E-B658-FB7E-8050FF22DAC2}"/>
              </a:ext>
            </a:extLst>
          </p:cNvPr>
          <p:cNvSpPr/>
          <p:nvPr/>
        </p:nvSpPr>
        <p:spPr>
          <a:xfrm>
            <a:off x="2920023" y="427442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FCC5FE-E821-9B82-691B-421DE2BAF77F}"/>
              </a:ext>
            </a:extLst>
          </p:cNvPr>
          <p:cNvSpPr/>
          <p:nvPr/>
        </p:nvSpPr>
        <p:spPr>
          <a:xfrm>
            <a:off x="2906562" y="513702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C1BBAD3-859F-0502-4EB9-B4ED9E504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6352" y="2034054"/>
                <a:ext cx="5257801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z = 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 X      (implied sum over 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f(z)        (activation function)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 = </a:t>
                </a:r>
                <a:r>
                  <a:rPr lang="en-US" dirty="0" err="1">
                    <a:latin typeface="Times" pitchFamily="2" charset="0"/>
                  </a:rPr>
                  <a:t>Σ</a:t>
                </a:r>
                <a:r>
                  <a:rPr lang="en-US" baseline="-25000" dirty="0">
                    <a:latin typeface="Times" pitchFamily="2" charset="0"/>
                  </a:rPr>
                  <a:t>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– y)</a:t>
                </a:r>
                <a:r>
                  <a:rPr lang="en-US" baseline="30000" dirty="0"/>
                  <a:t>2  </a:t>
                </a:r>
                <a:r>
                  <a:rPr lang="en-US" dirty="0"/>
                  <a:t>(implied sum over n)</a:t>
                </a:r>
              </a:p>
              <a:p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w = argmax </a:t>
                </a:r>
                <a:r>
                  <a:rPr lang="en-US" baseline="-25000" dirty="0"/>
                  <a:t>w</a:t>
                </a:r>
                <a:r>
                  <a:rPr lang="en-US" dirty="0"/>
                  <a:t>  L( X, Y)  </a:t>
                </a: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C1BBAD3-859F-0502-4EB9-B4ED9E504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52" y="2034054"/>
                <a:ext cx="5257801" cy="5032375"/>
              </a:xfrm>
              <a:prstGeom prst="rect">
                <a:avLst/>
              </a:prstGeom>
              <a:blipFill>
                <a:blip r:embed="rId3"/>
                <a:stretch>
                  <a:fillRect l="-2410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perceptron: Each ”neuron” applies a weighted sum + activation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8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; linear or off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68A7E9-4936-F43C-6DFA-6E35D3F536AF}"/>
              </a:ext>
            </a:extLst>
          </p:cNvPr>
          <p:cNvCxnSpPr>
            <a:cxnSpLocks/>
          </p:cNvCxnSpPr>
          <p:nvPr/>
        </p:nvCxnSpPr>
        <p:spPr>
          <a:xfrm flipV="1">
            <a:off x="9101231" y="4459099"/>
            <a:ext cx="2165132" cy="15240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D07503-B833-8F54-4238-43B9750263A9}"/>
              </a:ext>
            </a:extLst>
          </p:cNvPr>
          <p:cNvCxnSpPr>
            <a:cxnSpLocks/>
          </p:cNvCxnSpPr>
          <p:nvPr/>
        </p:nvCxnSpPr>
        <p:spPr>
          <a:xfrm>
            <a:off x="6972086" y="5982299"/>
            <a:ext cx="212914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F6FC-49C0-0B4C-0B12-20CE515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32" y="333867"/>
            <a:ext cx="112339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Sigmoid and tanh activation functions:</a:t>
            </a:r>
            <a:br>
              <a:rPr lang="en-US" dirty="0"/>
            </a:br>
            <a:r>
              <a:rPr lang="en-US" dirty="0"/>
              <a:t>some of the nodes saturate high, some saturate 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C9A0E-4FDD-A453-6E8D-8F95FD456AB5}"/>
              </a:ext>
            </a:extLst>
          </p:cNvPr>
          <p:cNvSpPr/>
          <p:nvPr/>
        </p:nvSpPr>
        <p:spPr>
          <a:xfrm>
            <a:off x="2135301" y="2296372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680BC4-5E48-439E-0A09-05550BD5565A}"/>
              </a:ext>
            </a:extLst>
          </p:cNvPr>
          <p:cNvSpPr/>
          <p:nvPr/>
        </p:nvSpPr>
        <p:spPr>
          <a:xfrm>
            <a:off x="2135301" y="297223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629F9-B72D-41D5-73D4-1838F65C4F41}"/>
              </a:ext>
            </a:extLst>
          </p:cNvPr>
          <p:cNvSpPr/>
          <p:nvPr/>
        </p:nvSpPr>
        <p:spPr>
          <a:xfrm>
            <a:off x="2135301" y="37011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715449-ECDC-3F15-5B7C-7DFA579FB2E8}"/>
              </a:ext>
            </a:extLst>
          </p:cNvPr>
          <p:cNvSpPr/>
          <p:nvPr/>
        </p:nvSpPr>
        <p:spPr>
          <a:xfrm>
            <a:off x="2135301" y="442997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451FA-ECC1-9BA0-A7C1-BE7C0EC95CA5}"/>
              </a:ext>
            </a:extLst>
          </p:cNvPr>
          <p:cNvSpPr/>
          <p:nvPr/>
        </p:nvSpPr>
        <p:spPr>
          <a:xfrm>
            <a:off x="2135301" y="5704803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91D2D-2622-DDCF-1C2E-766783638FFC}"/>
              </a:ext>
            </a:extLst>
          </p:cNvPr>
          <p:cNvCxnSpPr>
            <a:cxnSpLocks/>
          </p:cNvCxnSpPr>
          <p:nvPr/>
        </p:nvCxnSpPr>
        <p:spPr>
          <a:xfrm>
            <a:off x="2920023" y="2679686"/>
            <a:ext cx="1153698" cy="1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5FAC96-3B9F-A509-3BC5-A5D88697B90E}"/>
              </a:ext>
            </a:extLst>
          </p:cNvPr>
          <p:cNvCxnSpPr>
            <a:cxnSpLocks/>
          </p:cNvCxnSpPr>
          <p:nvPr/>
        </p:nvCxnSpPr>
        <p:spPr>
          <a:xfrm flipV="1">
            <a:off x="2801223" y="2942733"/>
            <a:ext cx="1239973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1393-E8A0-29B4-9071-6EA02852D209}"/>
              </a:ext>
            </a:extLst>
          </p:cNvPr>
          <p:cNvCxnSpPr>
            <a:cxnSpLocks/>
          </p:cNvCxnSpPr>
          <p:nvPr/>
        </p:nvCxnSpPr>
        <p:spPr>
          <a:xfrm flipV="1">
            <a:off x="2811163" y="3014766"/>
            <a:ext cx="1216901" cy="99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7D5A6E-7D04-DECF-3C47-0E4F61EF2734}"/>
              </a:ext>
            </a:extLst>
          </p:cNvPr>
          <p:cNvCxnSpPr>
            <a:cxnSpLocks/>
          </p:cNvCxnSpPr>
          <p:nvPr/>
        </p:nvCxnSpPr>
        <p:spPr>
          <a:xfrm flipV="1">
            <a:off x="2815177" y="3153909"/>
            <a:ext cx="1254008" cy="158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2BF3D-E681-4295-DB64-348EF0E40B6A}"/>
              </a:ext>
            </a:extLst>
          </p:cNvPr>
          <p:cNvCxnSpPr>
            <a:cxnSpLocks/>
          </p:cNvCxnSpPr>
          <p:nvPr/>
        </p:nvCxnSpPr>
        <p:spPr>
          <a:xfrm flipV="1">
            <a:off x="2829131" y="3236278"/>
            <a:ext cx="1309587" cy="27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57CE7D9-5FE7-A17B-9658-EBD3527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882" y="243277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58CB-B41E-07E9-3418-6C3A0F4F3097}"/>
              </a:ext>
            </a:extLst>
          </p:cNvPr>
          <p:cNvSpPr/>
          <p:nvPr/>
        </p:nvSpPr>
        <p:spPr>
          <a:xfrm>
            <a:off x="4138718" y="2717585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B8915-3F27-6954-16AE-257DC4CB4FAD}"/>
              </a:ext>
            </a:extLst>
          </p:cNvPr>
          <p:cNvSpPr/>
          <p:nvPr/>
        </p:nvSpPr>
        <p:spPr>
          <a:xfrm>
            <a:off x="4138718" y="3355547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4BCED2-7C44-F2A9-91EF-9C0294844121}"/>
              </a:ext>
            </a:extLst>
          </p:cNvPr>
          <p:cNvSpPr/>
          <p:nvPr/>
        </p:nvSpPr>
        <p:spPr>
          <a:xfrm>
            <a:off x="4138718" y="4084417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0CEDCA-55F8-8703-054F-43F2BFD54743}"/>
              </a:ext>
            </a:extLst>
          </p:cNvPr>
          <p:cNvSpPr/>
          <p:nvPr/>
        </p:nvSpPr>
        <p:spPr>
          <a:xfrm>
            <a:off x="4138718" y="4813287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545F97-8226-7E00-F09A-3E9DCDCE11D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801223" y="5292365"/>
            <a:ext cx="1281916" cy="69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BE605-9FF5-83A6-904E-4E58A8C041E5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801223" y="4708269"/>
            <a:ext cx="1251534" cy="57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321CB-7097-C6D3-D416-D50B66F2629A}"/>
              </a:ext>
            </a:extLst>
          </p:cNvPr>
          <p:cNvCxnSpPr>
            <a:cxnSpLocks/>
          </p:cNvCxnSpPr>
          <p:nvPr/>
        </p:nvCxnSpPr>
        <p:spPr>
          <a:xfrm>
            <a:off x="2792965" y="3968713"/>
            <a:ext cx="1217303" cy="112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9428B-AD1D-568D-D829-3A0EB1C1225F}"/>
              </a:ext>
            </a:extLst>
          </p:cNvPr>
          <p:cNvCxnSpPr>
            <a:cxnSpLocks/>
          </p:cNvCxnSpPr>
          <p:nvPr/>
        </p:nvCxnSpPr>
        <p:spPr>
          <a:xfrm>
            <a:off x="2845527" y="3243913"/>
            <a:ext cx="1223658" cy="162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50958-99B9-F250-95DA-89AC3E983CAA}"/>
              </a:ext>
            </a:extLst>
          </p:cNvPr>
          <p:cNvCxnSpPr>
            <a:cxnSpLocks/>
          </p:cNvCxnSpPr>
          <p:nvPr/>
        </p:nvCxnSpPr>
        <p:spPr>
          <a:xfrm>
            <a:off x="2871185" y="2679647"/>
            <a:ext cx="1295441" cy="210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B8A0C4-C00B-AF13-4151-029C46AF511F}"/>
              </a:ext>
            </a:extLst>
          </p:cNvPr>
          <p:cNvCxnSpPr>
            <a:cxnSpLocks/>
          </p:cNvCxnSpPr>
          <p:nvPr/>
        </p:nvCxnSpPr>
        <p:spPr>
          <a:xfrm>
            <a:off x="4793079" y="3044261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C7E4-E2D3-4202-29CD-CCC0D30A2484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4804640" y="4362713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4691B8-6E33-C6E8-1EE3-58BBCC9F3FE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804640" y="3633843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04AA6-D0D2-93E3-FEFF-5B24DA69457F}"/>
              </a:ext>
            </a:extLst>
          </p:cNvPr>
          <p:cNvCxnSpPr>
            <a:cxnSpLocks/>
          </p:cNvCxnSpPr>
          <p:nvPr/>
        </p:nvCxnSpPr>
        <p:spPr>
          <a:xfrm flipV="1">
            <a:off x="4898522" y="4938185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625AA8-DD87-44EA-2506-C45FD651BAD0}"/>
              </a:ext>
            </a:extLst>
          </p:cNvPr>
          <p:cNvCxnSpPr>
            <a:cxnSpLocks/>
          </p:cNvCxnSpPr>
          <p:nvPr/>
        </p:nvCxnSpPr>
        <p:spPr>
          <a:xfrm flipV="1">
            <a:off x="4877756" y="3089505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AE491C-A713-1F40-3F76-611A7D6D6940}"/>
              </a:ext>
            </a:extLst>
          </p:cNvPr>
          <p:cNvCxnSpPr>
            <a:cxnSpLocks/>
          </p:cNvCxnSpPr>
          <p:nvPr/>
        </p:nvCxnSpPr>
        <p:spPr>
          <a:xfrm flipV="1">
            <a:off x="4851226" y="3118705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ADAF3C-E6C9-BDEA-92A6-EDE0BBC11B31}"/>
              </a:ext>
            </a:extLst>
          </p:cNvPr>
          <p:cNvCxnSpPr>
            <a:cxnSpLocks/>
          </p:cNvCxnSpPr>
          <p:nvPr/>
        </p:nvCxnSpPr>
        <p:spPr>
          <a:xfrm flipV="1">
            <a:off x="4831170" y="2977449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B392F9-5682-9CF9-6CA9-34F4BE37751F}"/>
              </a:ext>
            </a:extLst>
          </p:cNvPr>
          <p:cNvCxnSpPr>
            <a:cxnSpLocks/>
          </p:cNvCxnSpPr>
          <p:nvPr/>
        </p:nvCxnSpPr>
        <p:spPr>
          <a:xfrm flipV="1">
            <a:off x="4793257" y="2870490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0CBAE0-17E0-311C-1BEE-1E65986C25F2}"/>
              </a:ext>
            </a:extLst>
          </p:cNvPr>
          <p:cNvSpPr/>
          <p:nvPr/>
        </p:nvSpPr>
        <p:spPr>
          <a:xfrm>
            <a:off x="4752904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2</a:t>
            </a:r>
            <a:r>
              <a:rPr lang="en-US" dirty="0"/>
              <a:t> x 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C320A7-AC6B-5F61-FD88-7EAE94A0F335}"/>
              </a:ext>
            </a:extLst>
          </p:cNvPr>
          <p:cNvSpPr/>
          <p:nvPr/>
        </p:nvSpPr>
        <p:spPr>
          <a:xfrm>
            <a:off x="1739583" y="1793235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layer (p)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7B0B96-CFEB-6378-09CA-88B4C3F1CB34}"/>
              </a:ext>
            </a:extLst>
          </p:cNvPr>
          <p:cNvSpPr/>
          <p:nvPr/>
        </p:nvSpPr>
        <p:spPr>
          <a:xfrm>
            <a:off x="3067989" y="6385601"/>
            <a:ext cx="1309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(n</a:t>
            </a:r>
            <a:r>
              <a:rPr lang="en-US" baseline="-25000" dirty="0"/>
              <a:t>1  </a:t>
            </a:r>
            <a:r>
              <a:rPr lang="en-US" dirty="0"/>
              <a:t>x  r)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47F5D-F07C-905F-C8D0-7EF7358D69FC}"/>
              </a:ext>
            </a:extLst>
          </p:cNvPr>
          <p:cNvSpPr/>
          <p:nvPr/>
        </p:nvSpPr>
        <p:spPr>
          <a:xfrm>
            <a:off x="3739697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D853F1-E3E0-7FDE-EC7F-08E2A0F69A3A}"/>
              </a:ext>
            </a:extLst>
          </p:cNvPr>
          <p:cNvSpPr/>
          <p:nvPr/>
        </p:nvSpPr>
        <p:spPr>
          <a:xfrm>
            <a:off x="7487376" y="1772058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layer (d)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0089ADC-67D3-87EC-4AA4-9CE6E91EBC7A}"/>
              </a:ext>
            </a:extLst>
          </p:cNvPr>
          <p:cNvSpPr/>
          <p:nvPr/>
        </p:nvSpPr>
        <p:spPr>
          <a:xfrm>
            <a:off x="5825269" y="2705801"/>
            <a:ext cx="665922" cy="556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AEAA98-3A1D-A0C9-5613-D7A62B071866}"/>
              </a:ext>
            </a:extLst>
          </p:cNvPr>
          <p:cNvSpPr/>
          <p:nvPr/>
        </p:nvSpPr>
        <p:spPr>
          <a:xfrm>
            <a:off x="5825269" y="3343763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CDDD16-75EB-B1E8-F559-CBE3C7D7C08B}"/>
              </a:ext>
            </a:extLst>
          </p:cNvPr>
          <p:cNvSpPr/>
          <p:nvPr/>
        </p:nvSpPr>
        <p:spPr>
          <a:xfrm>
            <a:off x="5825269" y="4072633"/>
            <a:ext cx="665922" cy="55659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37E367-5A44-3C49-4F3E-ECC605CF8729}"/>
              </a:ext>
            </a:extLst>
          </p:cNvPr>
          <p:cNvSpPr/>
          <p:nvPr/>
        </p:nvSpPr>
        <p:spPr>
          <a:xfrm>
            <a:off x="5825269" y="4801503"/>
            <a:ext cx="665922" cy="556592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0AE9F5-E7B3-6393-92D6-1DE49E30F43A}"/>
              </a:ext>
            </a:extLst>
          </p:cNvPr>
          <p:cNvSpPr/>
          <p:nvPr/>
        </p:nvSpPr>
        <p:spPr>
          <a:xfrm>
            <a:off x="7449590" y="2687369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14E5836-A0AE-4963-FC72-798899D71685}"/>
              </a:ext>
            </a:extLst>
          </p:cNvPr>
          <p:cNvSpPr/>
          <p:nvPr/>
        </p:nvSpPr>
        <p:spPr>
          <a:xfrm>
            <a:off x="7449590" y="332533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82800D-D592-5FCF-B02D-5EDF9FFF517C}"/>
              </a:ext>
            </a:extLst>
          </p:cNvPr>
          <p:cNvSpPr/>
          <p:nvPr/>
        </p:nvSpPr>
        <p:spPr>
          <a:xfrm>
            <a:off x="7449590" y="405420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05240A5-86D0-1AE2-8299-75AC2DE07BB5}"/>
              </a:ext>
            </a:extLst>
          </p:cNvPr>
          <p:cNvSpPr/>
          <p:nvPr/>
        </p:nvSpPr>
        <p:spPr>
          <a:xfrm>
            <a:off x="7449590" y="4783071"/>
            <a:ext cx="665922" cy="556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75F86-E906-9591-E570-62D44C36CB29}"/>
              </a:ext>
            </a:extLst>
          </p:cNvPr>
          <p:cNvCxnSpPr>
            <a:cxnSpLocks/>
          </p:cNvCxnSpPr>
          <p:nvPr/>
        </p:nvCxnSpPr>
        <p:spPr>
          <a:xfrm>
            <a:off x="6479630" y="3032477"/>
            <a:ext cx="1091021" cy="16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930F98-AABA-BAA5-C4A4-769F820DEFA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491191" y="4350929"/>
            <a:ext cx="860958" cy="4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5A9148-22BF-DA9F-4F63-723E3064D013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491191" y="3622059"/>
            <a:ext cx="958399" cy="110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CF258C-7A89-D9FB-EAB7-2B3CBFC58C00}"/>
              </a:ext>
            </a:extLst>
          </p:cNvPr>
          <p:cNvCxnSpPr>
            <a:cxnSpLocks/>
          </p:cNvCxnSpPr>
          <p:nvPr/>
        </p:nvCxnSpPr>
        <p:spPr>
          <a:xfrm flipV="1">
            <a:off x="6585073" y="4926401"/>
            <a:ext cx="744105" cy="1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DA0C20-B68E-6F27-5929-D0FC2EEDE5D0}"/>
              </a:ext>
            </a:extLst>
          </p:cNvPr>
          <p:cNvCxnSpPr>
            <a:cxnSpLocks/>
          </p:cNvCxnSpPr>
          <p:nvPr/>
        </p:nvCxnSpPr>
        <p:spPr>
          <a:xfrm flipV="1">
            <a:off x="6564307" y="3077721"/>
            <a:ext cx="858753" cy="195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EA53FC-C29C-4827-35F7-CEF03BD573D2}"/>
              </a:ext>
            </a:extLst>
          </p:cNvPr>
          <p:cNvCxnSpPr>
            <a:cxnSpLocks/>
          </p:cNvCxnSpPr>
          <p:nvPr/>
        </p:nvCxnSpPr>
        <p:spPr>
          <a:xfrm flipV="1">
            <a:off x="6537777" y="3106921"/>
            <a:ext cx="815933" cy="111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9DCFD1-12CD-FB61-8B72-7C0CA09EDED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6517721" y="2965665"/>
            <a:ext cx="931869" cy="6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63B89-2F37-C6D0-2986-C0ECC8A52EC1}"/>
              </a:ext>
            </a:extLst>
          </p:cNvPr>
          <p:cNvCxnSpPr>
            <a:cxnSpLocks/>
          </p:cNvCxnSpPr>
          <p:nvPr/>
        </p:nvCxnSpPr>
        <p:spPr>
          <a:xfrm flipV="1">
            <a:off x="6479808" y="2858706"/>
            <a:ext cx="872341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3E98117-FC96-6597-162A-20CEB4E3F009}"/>
              </a:ext>
            </a:extLst>
          </p:cNvPr>
          <p:cNvSpPr/>
          <p:nvPr/>
        </p:nvSpPr>
        <p:spPr>
          <a:xfrm>
            <a:off x="6490977" y="6370402"/>
            <a:ext cx="134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 (d x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00159-0BE5-9354-D7B3-92236F0E44B9}"/>
              </a:ext>
            </a:extLst>
          </p:cNvPr>
          <p:cNvSpPr/>
          <p:nvPr/>
        </p:nvSpPr>
        <p:spPr>
          <a:xfrm>
            <a:off x="5662552" y="1750260"/>
            <a:ext cx="210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Hidden layer 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70E62A5-C510-DEEF-774E-AFB5D62AF103}"/>
              </a:ext>
            </a:extLst>
          </p:cNvPr>
          <p:cNvSpPr/>
          <p:nvPr/>
        </p:nvSpPr>
        <p:spPr>
          <a:xfrm>
            <a:off x="6057612" y="4675197"/>
            <a:ext cx="6082748" cy="1473596"/>
          </a:xfrm>
          <a:custGeom>
            <a:avLst/>
            <a:gdLst>
              <a:gd name="connsiteX0" fmla="*/ 0 w 6082748"/>
              <a:gd name="connsiteY0" fmla="*/ 1461063 h 1473596"/>
              <a:gd name="connsiteX1" fmla="*/ 1457740 w 6082748"/>
              <a:gd name="connsiteY1" fmla="*/ 1288785 h 1473596"/>
              <a:gd name="connsiteX2" fmla="*/ 3432313 w 6082748"/>
              <a:gd name="connsiteY2" fmla="*/ 175602 h 1473596"/>
              <a:gd name="connsiteX3" fmla="*/ 6082748 w 6082748"/>
              <a:gd name="connsiteY3" fmla="*/ 3324 h 14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2748" h="1473596">
                <a:moveTo>
                  <a:pt x="0" y="1461063"/>
                </a:moveTo>
                <a:cubicBezTo>
                  <a:pt x="442844" y="1482045"/>
                  <a:pt x="885688" y="1503028"/>
                  <a:pt x="1457740" y="1288785"/>
                </a:cubicBezTo>
                <a:cubicBezTo>
                  <a:pt x="2029792" y="1074542"/>
                  <a:pt x="2661478" y="389845"/>
                  <a:pt x="3432313" y="175602"/>
                </a:cubicBezTo>
                <a:cubicBezTo>
                  <a:pt x="4203148" y="-38641"/>
                  <a:pt x="6082748" y="3324"/>
                  <a:pt x="6082748" y="3324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8B21E9-ED15-2DAD-07EF-97E8EBC99195}"/>
              </a:ext>
            </a:extLst>
          </p:cNvPr>
          <p:cNvCxnSpPr/>
          <p:nvPr/>
        </p:nvCxnSpPr>
        <p:spPr>
          <a:xfrm flipV="1">
            <a:off x="10402957" y="4675197"/>
            <a:ext cx="1737403" cy="47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19C158-875D-9E1D-57E2-8AF5F8DDDBFE}"/>
              </a:ext>
            </a:extLst>
          </p:cNvPr>
          <p:cNvCxnSpPr/>
          <p:nvPr/>
        </p:nvCxnSpPr>
        <p:spPr>
          <a:xfrm flipV="1">
            <a:off x="5240446" y="6139505"/>
            <a:ext cx="1737403" cy="4771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79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7FD1-D4A8-39C1-D04F-5529BBB9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learning all the weights is hard</a:t>
            </a:r>
          </a:p>
        </p:txBody>
      </p:sp>
      <p:pic>
        <p:nvPicPr>
          <p:cNvPr id="1025" name="Picture 1" descr="page1image21404992">
            <a:extLst>
              <a:ext uri="{FF2B5EF4-FFF2-40B4-BE49-F238E27FC236}">
                <a16:creationId xmlns:a16="http://schemas.microsoft.com/office/drawing/2014/main" id="{DABEBA43-9939-2F84-4933-C2F5665EC4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3" y="1445923"/>
            <a:ext cx="6359694" cy="528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372F45-05A3-67EB-7992-E4655589B2F7}"/>
              </a:ext>
            </a:extLst>
          </p:cNvPr>
          <p:cNvSpPr/>
          <p:nvPr/>
        </p:nvSpPr>
        <p:spPr>
          <a:xfrm>
            <a:off x="7489758" y="6086567"/>
            <a:ext cx="4488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Li et al. </a:t>
            </a:r>
            <a:r>
              <a:rPr lang="en-US" dirty="0" err="1"/>
              <a:t>NeurIPS</a:t>
            </a:r>
            <a:r>
              <a:rPr lang="en-US" dirty="0"/>
              <a:t> 2018 </a:t>
            </a:r>
            <a:endParaRPr lang="en-US" dirty="0">
              <a:latin typeface="NimbusRomNo9L"/>
            </a:endParaRPr>
          </a:p>
          <a:p>
            <a:r>
              <a:rPr lang="en-US" dirty="0">
                <a:latin typeface="NimbusRomNo9L"/>
              </a:rPr>
              <a:t>Visualizing the Loss Landscape of Neural 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2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2BFC-1ACC-A73E-454A-9F0CA5F9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657A-6DD6-39A5-6485-6BE39243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8"/>
            <a:ext cx="12192000" cy="68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359C-5752-93D9-FD84-893D1FC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C5EE5-A79B-A285-D136-EF46DE2A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05043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fully-connected input layer does not “know” anything about pixel adjacency, except through the correlation of adjacent pixels in the design matrix X</a:t>
            </a:r>
          </a:p>
          <a:p>
            <a:pPr marL="0" indent="0">
              <a:buNone/>
            </a:pPr>
            <a:r>
              <a:rPr lang="en-US" dirty="0"/>
              <a:t>The neural network has to learn everything that it will ever know about geometry from scratch.</a:t>
            </a:r>
          </a:p>
          <a:p>
            <a:pPr marL="0" indent="0">
              <a:buNone/>
            </a:pPr>
            <a:r>
              <a:rPr lang="en-US" dirty="0"/>
              <a:t>“Convolutional networks are simply neural networks that use convolution in place of general matrix multiplication in at least one of their layers. “  - Ian Goodfellow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B1F30-8DC7-BF89-6F71-2DC1BAC7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22" y="1825625"/>
            <a:ext cx="3899115" cy="27221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8C5595-D91A-9190-A121-5EC60EA7FDBA}"/>
              </a:ext>
            </a:extLst>
          </p:cNvPr>
          <p:cNvSpPr txBox="1">
            <a:spLocks/>
          </p:cNvSpPr>
          <p:nvPr/>
        </p:nvSpPr>
        <p:spPr>
          <a:xfrm>
            <a:off x="7888636" y="4697304"/>
            <a:ext cx="4163878" cy="1966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limits the complexity of some of the early layers while exploiting symmetries (locality) in the input domain.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3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652</Words>
  <Application>Microsoft Macintosh PowerPoint</Application>
  <PresentationFormat>Widescreen</PresentationFormat>
  <Paragraphs>127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Corbel</vt:lpstr>
      <vt:lpstr>Gill Sans Light</vt:lpstr>
      <vt:lpstr>NimbusRomNo9L</vt:lpstr>
      <vt:lpstr>Times</vt:lpstr>
      <vt:lpstr>Office Theme</vt:lpstr>
      <vt:lpstr>DATA221 Intro Machine Learning 13 Convolutional neural networks</vt:lpstr>
      <vt:lpstr>Office hours reminder</vt:lpstr>
      <vt:lpstr>Another attack is to add nonlinearity + layers</vt:lpstr>
      <vt:lpstr>Multilayer perceptron: Each ”neuron” applies a weighted sum + activation function</vt:lpstr>
      <vt:lpstr>ReLu activation ; linear or off</vt:lpstr>
      <vt:lpstr>Sigmoid and tanh activation functions: some of the nodes saturate high, some saturate low</vt:lpstr>
      <vt:lpstr>Randomly learning all the weights is hard</vt:lpstr>
      <vt:lpstr>PowerPoint Presentation</vt:lpstr>
      <vt:lpstr>Convolutional Neural Networks</vt:lpstr>
      <vt:lpstr>Convolution: inner product input with “kernel”  at every possible offset</vt:lpstr>
      <vt:lpstr>PowerPoint Presentation</vt:lpstr>
      <vt:lpstr>Kernel activation</vt:lpstr>
      <vt:lpstr>Instead of fully-connected, use an ensemble of (initially random-kernel) convolution layers</vt:lpstr>
      <vt:lpstr>CNN virtues:</vt:lpstr>
      <vt:lpstr>Later layers use results of convolution.  Convolution kernels are subject to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DATA221 Intro Machine Learning 08 linear discrimination</dc:title>
  <dc:creator>Will Trimble</dc:creator>
  <cp:lastModifiedBy>Will Trimble</cp:lastModifiedBy>
  <cp:revision>12</cp:revision>
  <dcterms:created xsi:type="dcterms:W3CDTF">2022-04-12T13:09:29Z</dcterms:created>
  <dcterms:modified xsi:type="dcterms:W3CDTF">2022-04-29T18:08:15Z</dcterms:modified>
</cp:coreProperties>
</file>